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56" r:id="rId2"/>
    <p:sldId id="299" r:id="rId3"/>
    <p:sldId id="378" r:id="rId4"/>
    <p:sldId id="415" r:id="rId5"/>
    <p:sldId id="416" r:id="rId6"/>
    <p:sldId id="417" r:id="rId7"/>
    <p:sldId id="418" r:id="rId8"/>
    <p:sldId id="288" r:id="rId9"/>
    <p:sldId id="35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815" autoAdjust="0"/>
    <p:restoredTop sz="83354" autoAdjust="0"/>
  </p:normalViewPr>
  <p:slideViewPr>
    <p:cSldViewPr>
      <p:cViewPr varScale="1">
        <p:scale>
          <a:sx n="104" d="100"/>
          <a:sy n="104" d="100"/>
        </p:scale>
        <p:origin x="-84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5518211578336788E-2"/>
          <c:y val="2.9100529100529099E-2"/>
          <c:w val="0.92833405561815352"/>
          <c:h val="0.5005120193309169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СОШ №5</c:v>
                </c:pt>
                <c:pt idx="1">
                  <c:v>СОШ №2</c:v>
                </c:pt>
                <c:pt idx="2">
                  <c:v>Урдалинская ООШ</c:v>
                </c:pt>
                <c:pt idx="3">
                  <c:v>Керлигачская ООШ</c:v>
                </c:pt>
                <c:pt idx="4">
                  <c:v>ООШ №1</c:v>
                </c:pt>
                <c:pt idx="5">
                  <c:v>Сугушлинская ООШ </c:v>
                </c:pt>
                <c:pt idx="6">
                  <c:v>Сарабикуловская ООШ </c:v>
                </c:pt>
                <c:pt idx="7">
                  <c:v>СОШ №10</c:v>
                </c:pt>
                <c:pt idx="8">
                  <c:v>Шугуровская СОШ</c:v>
                </c:pt>
                <c:pt idx="9">
                  <c:v>СОШ №8</c:v>
                </c:pt>
                <c:pt idx="10">
                  <c:v>Лицей №12</c:v>
                </c:pt>
                <c:pt idx="11">
                  <c:v>Старокувакская СОШ</c:v>
                </c:pt>
                <c:pt idx="12">
                  <c:v>Урмышлинская ООШ</c:v>
                </c:pt>
                <c:pt idx="13">
                  <c:v>Старописьмянская ООШ</c:v>
                </c:pt>
                <c:pt idx="14">
                  <c:v>Подлесная ООШ</c:v>
                </c:pt>
              </c:strCache>
            </c:strRef>
          </c:cat>
          <c:val>
            <c:numRef>
              <c:f>Лист1!$B$2:$B$16</c:f>
              <c:numCache>
                <c:formatCode>0%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0.98</c:v>
                </c:pt>
                <c:pt idx="8">
                  <c:v>0.93</c:v>
                </c:pt>
                <c:pt idx="9">
                  <c:v>0.93</c:v>
                </c:pt>
                <c:pt idx="10">
                  <c:v>0.9</c:v>
                </c:pt>
                <c:pt idx="11">
                  <c:v>0.89</c:v>
                </c:pt>
                <c:pt idx="12">
                  <c:v>0.86</c:v>
                </c:pt>
                <c:pt idx="13">
                  <c:v>0.83</c:v>
                </c:pt>
                <c:pt idx="14">
                  <c:v>0.82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axId val="86459136"/>
        <c:axId val="86460672"/>
      </c:barChart>
      <c:catAx>
        <c:axId val="86459136"/>
        <c:scaling>
          <c:orientation val="minMax"/>
        </c:scaling>
        <c:axPos val="b"/>
        <c:numFmt formatCode="General" sourceLinked="0"/>
        <c:tickLblPos val="nextTo"/>
        <c:crossAx val="86460672"/>
        <c:crosses val="autoZero"/>
        <c:auto val="1"/>
        <c:lblAlgn val="ctr"/>
        <c:lblOffset val="100"/>
      </c:catAx>
      <c:valAx>
        <c:axId val="8646067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64591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0337780735619743"/>
          <c:y val="1.5873015873015872E-2"/>
          <c:w val="0.85939042307091329"/>
          <c:h val="0.5058030246219222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СОШ №2</c:v>
                </c:pt>
                <c:pt idx="1">
                  <c:v>Сарабикуловская ООШ </c:v>
                </c:pt>
                <c:pt idx="2">
                  <c:v>Шугуровская СОШ</c:v>
                </c:pt>
                <c:pt idx="3">
                  <c:v>Урдалинская ООШ</c:v>
                </c:pt>
                <c:pt idx="4">
                  <c:v>Керлигачская ООШ</c:v>
                </c:pt>
                <c:pt idx="5">
                  <c:v>СОШ №5</c:v>
                </c:pt>
                <c:pt idx="6">
                  <c:v>Урмышлинская ООШ</c:v>
                </c:pt>
                <c:pt idx="7">
                  <c:v>Подлесная ООШ</c:v>
                </c:pt>
                <c:pt idx="8">
                  <c:v>СОШ №8</c:v>
                </c:pt>
                <c:pt idx="9">
                  <c:v>Лицей №12</c:v>
                </c:pt>
                <c:pt idx="10">
                  <c:v>СОШ №10</c:v>
                </c:pt>
                <c:pt idx="11">
                  <c:v>Старокувакская СОШ</c:v>
                </c:pt>
                <c:pt idx="12">
                  <c:v>Старописьмянская ООШ</c:v>
                </c:pt>
                <c:pt idx="13">
                  <c:v>ООШ №1</c:v>
                </c:pt>
                <c:pt idx="14">
                  <c:v>Сугушлинская ООШ </c:v>
                </c:pt>
              </c:strCache>
            </c:strRef>
          </c:cat>
          <c:val>
            <c:numRef>
              <c:f>Лист1!$B$2:$B$16</c:f>
              <c:numCache>
                <c:formatCode>0%</c:formatCode>
                <c:ptCount val="15"/>
                <c:pt idx="0">
                  <c:v>0.83</c:v>
                </c:pt>
                <c:pt idx="1">
                  <c:v>0.8</c:v>
                </c:pt>
                <c:pt idx="2">
                  <c:v>0.67</c:v>
                </c:pt>
                <c:pt idx="3">
                  <c:v>0.66</c:v>
                </c:pt>
                <c:pt idx="4">
                  <c:v>0.6</c:v>
                </c:pt>
                <c:pt idx="5">
                  <c:v>0.56999999999999995</c:v>
                </c:pt>
                <c:pt idx="6">
                  <c:v>0.56999999999999995</c:v>
                </c:pt>
                <c:pt idx="7">
                  <c:v>0.55000000000000004</c:v>
                </c:pt>
                <c:pt idx="8">
                  <c:v>0.53</c:v>
                </c:pt>
                <c:pt idx="9">
                  <c:v>0.53</c:v>
                </c:pt>
                <c:pt idx="10">
                  <c:v>0.48</c:v>
                </c:pt>
                <c:pt idx="11">
                  <c:v>0.33</c:v>
                </c:pt>
                <c:pt idx="12">
                  <c:v>0.33</c:v>
                </c:pt>
                <c:pt idx="13">
                  <c:v>0.22</c:v>
                </c:pt>
                <c:pt idx="1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axId val="96993664"/>
        <c:axId val="96995584"/>
      </c:barChart>
      <c:catAx>
        <c:axId val="96993664"/>
        <c:scaling>
          <c:orientation val="minMax"/>
        </c:scaling>
        <c:axPos val="b"/>
        <c:numFmt formatCode="General" sourceLinked="0"/>
        <c:tickLblPos val="nextTo"/>
        <c:crossAx val="96995584"/>
        <c:crosses val="autoZero"/>
        <c:auto val="1"/>
        <c:lblAlgn val="ctr"/>
        <c:lblOffset val="100"/>
      </c:catAx>
      <c:valAx>
        <c:axId val="9699558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699366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4.51028E-17</cdr:x>
      <cdr:y>0.19345</cdr:y>
    </cdr:from>
    <cdr:to>
      <cdr:x>1</cdr:x>
      <cdr:y>0.20298</cdr:y>
    </cdr:to>
    <cdr:sp macro="" textlink="">
      <cdr:nvSpPr>
        <cdr:cNvPr id="6" name="Прямая соединительная линия 5"/>
        <cdr:cNvSpPr/>
      </cdr:nvSpPr>
      <cdr:spPr>
        <a:xfrm xmlns:a="http://schemas.openxmlformats.org/drawingml/2006/main">
          <a:off x="38266" y="928694"/>
          <a:ext cx="8396512" cy="45719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rgbClr val="0070C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27.06.2019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2000240"/>
            <a:ext cx="8072462" cy="228601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ВПР по русскому языку учащихся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классов </a:t>
            </a:r>
            <a:b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2018-2019 учебного года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928670"/>
            <a:ext cx="7786742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учащихся в районе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752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учреждениях, принявших участие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372 (48,3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 от общего количества учащихся 7 классов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(97,6%)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11%)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47%)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41,2%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135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%)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43,2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(5%)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8,6%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95,3%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58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3,6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Успеваемость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7091342"/>
              </p:ext>
            </p:extLst>
          </p:nvPr>
        </p:nvGraphicFramePr>
        <p:xfrm>
          <a:off x="1000100" y="1214422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Качество знаний по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7091342"/>
              </p:ext>
            </p:extLst>
          </p:nvPr>
        </p:nvGraphicFramePr>
        <p:xfrm>
          <a:off x="1000100" y="1071546"/>
          <a:ext cx="8396512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-428652"/>
            <a:ext cx="749808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Достижение планируемых результатов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357166"/>
          <a:ext cx="8072494" cy="6443769"/>
        </p:xfrm>
        <a:graphic>
          <a:graphicData uri="http://schemas.openxmlformats.org/drawingml/2006/table">
            <a:tbl>
              <a:tblPr/>
              <a:tblGrid>
                <a:gridCol w="714380"/>
                <a:gridCol w="6357982"/>
                <a:gridCol w="1000132"/>
              </a:tblGrid>
              <a:tr h="214314">
                <a:tc gridSpan="2"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endParaRPr lang="ru-RU" sz="1000" b="1" dirty="0">
                        <a:solidFill>
                          <a:srgbClr val="000000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125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% выполнения</a:t>
                      </a:r>
                      <a:endParaRPr lang="ru-RU" sz="1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1К1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Соблюдать изученные орфографические и пунктуационные правила при списывании осложненного пропусками орфограмм и </a:t>
                      </a: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текста</a:t>
                      </a:r>
                      <a:b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Соблюдать основные языковые нормы в устной и письменной речи; опираться на фонетический, морфемный, словообразовательный и морфологический анализ в практике правописания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1К2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Соблюдать изученные орфографические и пунктуационные правила при списывании осложненного пропусками орфограмм и </a:t>
                      </a: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текста </a:t>
                      </a:r>
                      <a:b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Соблюдать основные языковые нормы в устной и письменной речи; опираться на фонетический, морфемный, словообразовательный и морфологический анализ в практике правописания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38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1К3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Соблюдать изученные орфографические и пунктуационные правила при списывании осложненного пропусками орфограмм и </a:t>
                      </a:r>
                      <a:r>
                        <a:rPr lang="ru-RU" sz="11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пунктограмм</a:t>
                      </a: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текста </a:t>
                      </a:r>
                      <a:b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Соблюдать основные языковые нормы в устной и письменной речи; опираться на фонетический, морфемный, словообразовательный и морфологический анализ в практике правописания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11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93                                   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2К1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морфемный и словообразовательный анализы слов;</a:t>
                      </a:r>
                      <a:b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905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2К2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морфемный и словообразовательный анализы слов;</a:t>
                      </a:r>
                      <a:b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905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2К3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морфемный и словообразовательный анализы слов;</a:t>
                      </a:r>
                      <a:b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905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2К4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морфемный и словообразовательный анализы слов;</a:t>
                      </a:r>
                      <a:b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морфологический анализ слова;</a:t>
                      </a:r>
                      <a:b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синтаксический анализ  предложения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723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3(1)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производные предлоги в заданных предложениях, отличать их от омонимичных частей речи, правильно писать производные предлоги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723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3(2)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производные предлоги в заданных предложениях, отличать их от омонимичных частей речи, правильно писать производные предлоги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74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723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4(1)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производные союзы в заданных предложениях, отличать их от омонимичных частей речи, правильно писать производные союзы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723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4(2)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производные союзы в заданных предложениях, отличать их от омонимичных частей речи, правильно писать производные союзы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77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738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Владеть орфоэпическими нормами русского литературного языка </a:t>
                      </a:r>
                      <a:b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Проводить орфоэпический анализ слова; определять место ударного слога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905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случаи нарушения грамматических норм русского литературного языка в заданных предложениях и исправлять эти нарушения </a:t>
                      </a:r>
                      <a:b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Соблюдать основные языковые нормы в устной и письменной речи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905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7(1)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Опознавать предложения с причастным оборотом, деепричастным оборотом; находить границы причастных и деепричастных оборотов в предложении; соблюдать изученные пунктуационные нормы в процессе письма; обосновывать выбор предложения и знака препинания в нем, в том числе с помощью графической схемы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919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7(2)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различные виды словосочетаний и предложений с точки зрения их структурно-смысловой организации и функциональных особенностей; опознавать предложения осложненной структуры;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905">
                <a:tc>
                  <a:txBody>
                    <a:bodyPr/>
                    <a:lstStyle/>
                    <a:p>
                      <a:pPr algn="ctr">
                        <a:lnSpc>
                          <a:spcPts val="785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8(1)</a:t>
                      </a:r>
                      <a:endParaRPr lang="ru-RU" sz="11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Опознавать предложения с деепричастным оборотом и обращением; находить границы деепричастного оборота и обращения в предложении; соблюдать изученные пунктуационные нормы в процессе письма; обосновывать выбор предложения и знаков препинания в нем, в том числе с помощью графической схемы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3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74</a:t>
                      </a:r>
                      <a:endParaRPr lang="ru-RU" sz="11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47" marR="584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0"/>
            <a:ext cx="7498080" cy="11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1538" y="357166"/>
          <a:ext cx="7786742" cy="6445054"/>
        </p:xfrm>
        <a:graphic>
          <a:graphicData uri="http://schemas.openxmlformats.org/drawingml/2006/table">
            <a:tbl>
              <a:tblPr/>
              <a:tblGrid>
                <a:gridCol w="714380"/>
                <a:gridCol w="6072230"/>
                <a:gridCol w="1000132"/>
              </a:tblGrid>
              <a:tr h="785818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8(2)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различные виды словосочетаний и предложений с точки зрения их структурно-смысловой организации и функциональных особенностей; опознавать предложения &lt;…&gt; осложненной структуры; соблюдать основные языковые нормы в письменной речи; опираться на грамматико-интонационный анализ при объяснении расстановки знаков препинания в предложении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57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Анализировать прочитанный текст с точки зрения его основной мысли; распознавать и формулировать основную мысль текста в письменной форме, соблюдая нормы построения предложения и словоупотребления</a:t>
                      </a:r>
                      <a:b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Опознавать функционально-смысловые типы речи, представленные в прочитанном тексте  </a:t>
                      </a:r>
                      <a:b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анализировать текст с точки зрения его принадлежности к функционально-смысловому типу речи и функциональной разновидности языка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64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11(1)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Адекватно понимать и интерпретировать прочитанный текст, находить в тексте информацию (ключевые слова и словосочетания) в подтверждение своего ответа на вопрос, строить речевое высказывание в письменной форме с учетом норм построения предложения и словоупотребления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11(2)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понимать, интерпретировать и комментировать тексты различных функционально-смысловых типов речи (повествование, описание, рассуждение) и функциональных разновидностей языка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лексическое значение слова с опорой на указанный в задании контекст </a:t>
                      </a:r>
                      <a:b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проводить лексический анализ слова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88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13(1)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стилистически окрашенное слово в заданном контексте, подбирать к найденному слову близкие по значению слова (синонимы)</a:t>
                      </a:r>
                      <a:b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проводить лексический анализ слова; опознавать лексические средства выразительности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13(2)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Распознавать стилистически окрашенное слово в заданном контексте, подбирать к найденному слову близкие по значению слова (синонимы)</a:t>
                      </a:r>
                      <a:b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Владеть навыками различных видов чтения (изучающим, ознакомительным, просмотровым) и информационной переработки прочитанного материала; адекватно понимать тексты различных функционально-смысловых типов речи и функциональных разновидностей языка; проводить лексический анализ слова; опознавать лексические средства выразительности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7138">
                <a:tc>
                  <a:txBody>
                    <a:bodyPr/>
                    <a:lstStyle/>
                    <a:p>
                      <a:pPr algn="ctr">
                        <a:lnSpc>
                          <a:spcPts val="760"/>
                        </a:lnSpc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Адекватно понимать текст, объяснять значение пословицы, строить речевое высказывание в письменной форме с учетом норм построения предложения и словоупотребления  </a:t>
                      </a:r>
                      <a:b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05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Адекватно понимать тексты различных функционально-смысловых типов речи и функциональных разновидностей языка; анализировать текст с точки зрения его темы, цели, основной мысли, основной и дополнительной информации;</a:t>
                      </a:r>
                      <a:endParaRPr lang="ru-RU" sz="105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90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74</a:t>
                      </a:r>
                      <a:endParaRPr lang="ru-RU" sz="105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7685" marR="76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357166"/>
          <a:ext cx="7786742" cy="4929222"/>
        </p:xfrm>
        <a:graphic>
          <a:graphicData uri="http://schemas.openxmlformats.org/drawingml/2006/table">
            <a:tbl>
              <a:tblPr/>
              <a:tblGrid>
                <a:gridCol w="3429024"/>
                <a:gridCol w="2428892"/>
                <a:gridCol w="1928826"/>
              </a:tblGrid>
              <a:tr h="1143008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8694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Понизили (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.&lt;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Отм.по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журналу)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Подтвердили(Отм.=Отм.по журналу)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260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Повысили (Отм.&gt; Отм.по журналу)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132">
                <a:tc>
                  <a:txBody>
                    <a:bodyPr/>
                    <a:lstStyle/>
                    <a:p>
                      <a:pPr marL="9525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Всего*:</a:t>
                      </a:r>
                      <a:endParaRPr lang="ru-RU" sz="18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363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090"/>
                        </a:lnSpc>
                        <a:spcBef>
                          <a:spcPts val="145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152144" y="357166"/>
          <a:ext cx="7827264" cy="1133306"/>
        </p:xfrm>
        <a:graphic>
          <a:graphicData uri="http://schemas.openxmlformats.org/drawingml/2006/table">
            <a:tbl>
              <a:tblPr/>
              <a:tblGrid>
                <a:gridCol w="7827264"/>
              </a:tblGrid>
              <a:tr h="11333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ВПР по русскому языку в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7 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классах считать удовлетворительными, показатели успеваемости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на заседаниях ШМО проанализировать результаты  ВПР по русскому языку и  запланировать систему мер, направленных на улучшение и стабилизацию результатов учащихся;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целью ликвидации пробелов в знаниях организовать работу с учащимися по индивидуальным </a:t>
            </a: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планам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4994</TotalTime>
  <Words>760</Words>
  <Application>Microsoft Office PowerPoint</Application>
  <PresentationFormat>Экран (4:3)</PresentationFormat>
  <Paragraphs>126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                                        Результаты ВПР по русскому языку учащихся 7 классов       2018-2019 учебного года   </vt:lpstr>
      <vt:lpstr>              Русский язык</vt:lpstr>
      <vt:lpstr>         Успеваемость по школам</vt:lpstr>
      <vt:lpstr>        Качество знаний по школам</vt:lpstr>
      <vt:lpstr>             Достижение планируемых результатов </vt:lpstr>
      <vt:lpstr>Слайд 6</vt:lpstr>
      <vt:lpstr>Слайд 7</vt:lpstr>
      <vt:lpstr>   Выводы:</vt:lpstr>
      <vt:lpstr>Слайд 9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724</cp:revision>
  <dcterms:created xsi:type="dcterms:W3CDTF">2012-12-17T07:09:56Z</dcterms:created>
  <dcterms:modified xsi:type="dcterms:W3CDTF">2019-06-27T13:32:15Z</dcterms:modified>
</cp:coreProperties>
</file>